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5" r:id="rId8"/>
    <p:sldId id="263" r:id="rId9"/>
    <p:sldId id="272" r:id="rId10"/>
    <p:sldId id="265" r:id="rId11"/>
    <p:sldId id="277" r:id="rId12"/>
    <p:sldId id="266" r:id="rId13"/>
    <p:sldId id="267" r:id="rId14"/>
    <p:sldId id="268" r:id="rId15"/>
    <p:sldId id="271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722D-C07B-A24B-898E-E15EBE5A7098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3B43-9088-F246-8CE8-E1DA606E661C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722D-C07B-A24B-898E-E15EBE5A7098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3B43-9088-F246-8CE8-E1DA606E661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722D-C07B-A24B-898E-E15EBE5A7098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3B43-9088-F246-8CE8-E1DA606E661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722D-C07B-A24B-898E-E15EBE5A7098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3B43-9088-F246-8CE8-E1DA606E661C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722D-C07B-A24B-898E-E15EBE5A7098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3B43-9088-F246-8CE8-E1DA606E661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722D-C07B-A24B-898E-E15EBE5A7098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3B43-9088-F246-8CE8-E1DA606E661C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722D-C07B-A24B-898E-E15EBE5A7098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3B43-9088-F246-8CE8-E1DA606E661C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722D-C07B-A24B-898E-E15EBE5A7098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3B43-9088-F246-8CE8-E1DA606E661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722D-C07B-A24B-898E-E15EBE5A7098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3B43-9088-F246-8CE8-E1DA606E661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722D-C07B-A24B-898E-E15EBE5A7098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3B43-9088-F246-8CE8-E1DA606E661C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722D-C07B-A24B-898E-E15EBE5A7098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3B43-9088-F246-8CE8-E1DA606E661C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71722D-C07B-A24B-898E-E15EBE5A7098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D03B43-9088-F246-8CE8-E1DA606E661C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_OukWFFdtn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--dnKMKMHQ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192" y="648673"/>
            <a:ext cx="7977081" cy="882119"/>
          </a:xfrm>
        </p:spPr>
        <p:txBody>
          <a:bodyPr/>
          <a:lstStyle/>
          <a:p>
            <a:r>
              <a:rPr lang="en-US" dirty="0"/>
              <a:t>ZGK-V les 2</a:t>
            </a:r>
          </a:p>
          <a:p>
            <a:r>
              <a:rPr lang="en-US" dirty="0" err="1"/>
              <a:t>Blaaskatheter</a:t>
            </a:r>
            <a:r>
              <a:rPr lang="en-US" dirty="0"/>
              <a:t>, </a:t>
            </a:r>
            <a:r>
              <a:rPr lang="en-US" dirty="0" err="1"/>
              <a:t>blaasspoelen</a:t>
            </a:r>
            <a:r>
              <a:rPr lang="en-US" dirty="0"/>
              <a:t>, </a:t>
            </a:r>
            <a:r>
              <a:rPr lang="en-US" dirty="0" err="1"/>
              <a:t>suprapubisch</a:t>
            </a:r>
            <a:r>
              <a:rPr lang="en-US" dirty="0"/>
              <a:t> </a:t>
            </a:r>
            <a:r>
              <a:rPr lang="en-US" dirty="0" err="1"/>
              <a:t>katheter</a:t>
            </a:r>
            <a:r>
              <a:rPr lang="en-US" dirty="0"/>
              <a:t>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0" b="9180"/>
          <a:stretch>
            <a:fillRect/>
          </a:stretch>
        </p:blipFill>
        <p:spPr bwMode="auto">
          <a:xfrm>
            <a:off x="1397456" y="2278938"/>
            <a:ext cx="6400800" cy="347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312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938" y="717763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nl-NL" sz="4000" dirty="0"/>
              <a:t>Aandachtspunten verzorgende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047157" y="2634808"/>
            <a:ext cx="6400800" cy="347472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nl-NL" sz="2000" dirty="0">
                <a:latin typeface="Verdana" charset="0"/>
              </a:rPr>
              <a:t>- Opdracht van de arts</a:t>
            </a:r>
          </a:p>
          <a:p>
            <a:pPr>
              <a:buFontTx/>
              <a:buChar char="-"/>
            </a:pPr>
            <a:r>
              <a:rPr lang="nl-NL" sz="2000" dirty="0">
                <a:latin typeface="Verdana" charset="0"/>
              </a:rPr>
              <a:t>Let op: juiste temperatuur, (te verwarmen in </a:t>
            </a:r>
          </a:p>
          <a:p>
            <a:pPr marL="45720" indent="0">
              <a:buNone/>
            </a:pPr>
            <a:r>
              <a:rPr lang="nl-NL" sz="2000" dirty="0">
                <a:latin typeface="Verdana" charset="0"/>
              </a:rPr>
              <a:t>  warm water, nooit in de magnetron) juiste </a:t>
            </a:r>
          </a:p>
          <a:p>
            <a:pPr marL="45720" indent="0">
              <a:buNone/>
            </a:pPr>
            <a:r>
              <a:rPr lang="nl-NL" sz="2000" dirty="0">
                <a:latin typeface="Verdana" charset="0"/>
              </a:rPr>
              <a:t>  dosering, pijn tijdens het inlopen door de </a:t>
            </a:r>
          </a:p>
          <a:p>
            <a:pPr marL="45720" indent="0">
              <a:buNone/>
            </a:pPr>
            <a:r>
              <a:rPr lang="nl-NL" sz="2000" dirty="0">
                <a:latin typeface="Verdana" charset="0"/>
              </a:rPr>
              <a:t>  agressie van de vloeistof, collaberen. </a:t>
            </a:r>
          </a:p>
          <a:p>
            <a:pPr>
              <a:buFontTx/>
              <a:buChar char="-"/>
            </a:pPr>
            <a:r>
              <a:rPr lang="nl-NL" sz="2000" dirty="0">
                <a:latin typeface="Verdana" charset="0"/>
              </a:rPr>
              <a:t>Mocht de zorgvrager het als vervelend </a:t>
            </a:r>
          </a:p>
          <a:p>
            <a:pPr marL="45720" indent="0">
              <a:buNone/>
            </a:pPr>
            <a:r>
              <a:rPr lang="nl-NL" sz="2000" dirty="0">
                <a:latin typeface="Verdana" charset="0"/>
              </a:rPr>
              <a:t>  ervaren dan kun je de zak wat lager hangen </a:t>
            </a:r>
          </a:p>
          <a:p>
            <a:pPr marL="45720" indent="0">
              <a:buNone/>
            </a:pPr>
            <a:r>
              <a:rPr lang="nl-NL" sz="2000" dirty="0">
                <a:latin typeface="Verdana" charset="0"/>
              </a:rPr>
              <a:t>  waardoor het minder snel inloopt. </a:t>
            </a:r>
          </a:p>
          <a:p>
            <a:pPr>
              <a:buFontTx/>
              <a:buChar char="-"/>
            </a:pPr>
            <a:r>
              <a:rPr lang="nl-NL" sz="2000" dirty="0">
                <a:latin typeface="Verdana" charset="0"/>
              </a:rPr>
              <a:t>Let op ontspannen houding, informatie, </a:t>
            </a:r>
          </a:p>
          <a:p>
            <a:pPr marL="45720" indent="0">
              <a:buNone/>
            </a:pPr>
            <a:r>
              <a:rPr lang="nl-NL" sz="2000" dirty="0">
                <a:latin typeface="Verdana" charset="0"/>
              </a:rPr>
              <a:t>  celstofmatje</a:t>
            </a:r>
          </a:p>
          <a:p>
            <a:pPr marL="4572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998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nl-NL" dirty="0"/>
              <a:t>Individueel maken:</a:t>
            </a:r>
            <a:br>
              <a:rPr lang="nl-NL" dirty="0"/>
            </a:br>
            <a:br>
              <a:rPr lang="nl-NL" dirty="0"/>
            </a:br>
            <a:r>
              <a:rPr lang="nl-NL" altLang="nl-NL" dirty="0"/>
              <a:t>Verwerkingsopdrachten bij H14 op </a:t>
            </a:r>
            <a:br>
              <a:rPr lang="nl-NL" altLang="nl-NL" dirty="0"/>
            </a:br>
            <a:r>
              <a:rPr lang="nl-NL" altLang="nl-NL" dirty="0"/>
              <a:t>blz. 112: 1 t/m 7</a:t>
            </a:r>
            <a:br>
              <a:rPr lang="nl-NL" altLang="nl-NL" dirty="0"/>
            </a:br>
            <a:r>
              <a:rPr lang="nl-NL" altLang="nl-NL" dirty="0"/>
              <a:t>Schooltas </a:t>
            </a:r>
            <a:r>
              <a:rPr lang="nl-NL" altLang="nl-NL" dirty="0" err="1"/>
              <a:t>blz</a:t>
            </a:r>
            <a:r>
              <a:rPr lang="nl-NL" altLang="nl-NL" dirty="0"/>
              <a:t> 128</a:t>
            </a:r>
            <a:br>
              <a:rPr lang="nl-NL" altLang="nl-NL" dirty="0"/>
            </a:br>
            <a:br>
              <a:rPr lang="nl-NL" altLang="nl-NL" dirty="0"/>
            </a:br>
            <a:r>
              <a:rPr lang="nl-NL" altLang="nl-NL" dirty="0"/>
              <a:t>Klassikaal bespreken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5954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99" y="46204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nl-NL" dirty="0"/>
              <a:t>Suprapubische katheter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766799" y="1809869"/>
            <a:ext cx="6400800" cy="3474720"/>
          </a:xfrm>
        </p:spPr>
        <p:txBody>
          <a:bodyPr/>
          <a:lstStyle/>
          <a:p>
            <a:pPr>
              <a:buFont typeface="Wingdings" pitchFamily="2" charset="2"/>
              <a:buChar char="o"/>
              <a:defRPr/>
            </a:pPr>
            <a:endParaRPr lang="nl-NL" sz="2000" dirty="0"/>
          </a:p>
          <a:p>
            <a:pPr marL="45720" indent="0">
              <a:buNone/>
              <a:defRPr/>
            </a:pPr>
            <a:r>
              <a:rPr lang="nl-NL" sz="2000" dirty="0"/>
              <a:t>Katheter die via de buikwand rechtstreeks naar de blaas gaat ter hoogte van het schaambeen/ os-</a:t>
            </a:r>
            <a:r>
              <a:rPr lang="nl-NL" sz="2000" dirty="0" err="1"/>
              <a:t>pubisch</a:t>
            </a:r>
            <a:endParaRPr lang="nl-NL" sz="2000" dirty="0"/>
          </a:p>
          <a:p>
            <a:pPr marL="45720" indent="0">
              <a:buNone/>
              <a:defRPr/>
            </a:pPr>
            <a:r>
              <a:rPr lang="nl-NL" sz="2000" dirty="0">
                <a:hlinkClick r:id="rId2"/>
              </a:rPr>
              <a:t>Suprapubische katheter</a:t>
            </a:r>
            <a:endParaRPr lang="nl-NL" sz="2000" dirty="0"/>
          </a:p>
          <a:p>
            <a:pPr marL="45720" indent="0">
              <a:buNone/>
            </a:pPr>
            <a:endParaRPr lang="nl-NL" dirty="0"/>
          </a:p>
        </p:txBody>
      </p:sp>
      <p:pic>
        <p:nvPicPr>
          <p:cNvPr id="6" name="Afbeelding 5" descr="Screenshot 2014-09-10 11.06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349" y="3007397"/>
            <a:ext cx="4103287" cy="327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2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6743" y="73152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nl-NL" sz="3600" dirty="0"/>
              <a:t>Indicaties suprapubische katheter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06743" y="2366407"/>
            <a:ext cx="6400800" cy="3474720"/>
          </a:xfrm>
        </p:spPr>
        <p:txBody>
          <a:bodyPr>
            <a:normAutofit fontScale="47500" lnSpcReduction="20000"/>
          </a:bodyPr>
          <a:lstStyle/>
          <a:p>
            <a:r>
              <a:rPr lang="nl-NL" sz="2400" dirty="0">
                <a:latin typeface="Verdana" charset="0"/>
              </a:rPr>
              <a:t>Door obstructie of vernauwingen van de plasbuis is het niet mogelijk om via de plasbuis urine te lozen.</a:t>
            </a:r>
          </a:p>
          <a:p>
            <a:pPr marL="45720" indent="0">
              <a:buNone/>
            </a:pPr>
            <a:endParaRPr lang="nl-NL" sz="2400" dirty="0">
              <a:latin typeface="Verdana" charset="0"/>
            </a:endParaRPr>
          </a:p>
          <a:p>
            <a:r>
              <a:rPr lang="nl-NL" sz="2400" dirty="0">
                <a:latin typeface="Verdana" charset="0"/>
              </a:rPr>
              <a:t>Schrompelblaas of vermindering blaascapaciteit</a:t>
            </a:r>
          </a:p>
          <a:p>
            <a:pPr marL="45720" indent="0">
              <a:buNone/>
            </a:pPr>
            <a:endParaRPr lang="nl-NL" sz="2400" dirty="0">
              <a:latin typeface="Verdana" charset="0"/>
            </a:endParaRPr>
          </a:p>
          <a:p>
            <a:r>
              <a:rPr lang="nl-NL" sz="2400" dirty="0">
                <a:latin typeface="Verdana" charset="0"/>
              </a:rPr>
              <a:t>Recidiverende urineweg- en blaasinfecties die slecht te behandelen zijn </a:t>
            </a:r>
          </a:p>
          <a:p>
            <a:endParaRPr lang="nl-NL" sz="2400" dirty="0">
              <a:latin typeface="Verdana" charset="0"/>
            </a:endParaRPr>
          </a:p>
          <a:p>
            <a:r>
              <a:rPr lang="nl-NL" sz="2400" dirty="0">
                <a:latin typeface="Verdana" charset="0"/>
              </a:rPr>
              <a:t>Dwarslaesie; controle blaas verdwenen</a:t>
            </a:r>
          </a:p>
          <a:p>
            <a:endParaRPr lang="nl-NL" sz="2400" dirty="0">
              <a:latin typeface="Verdana" charset="0"/>
            </a:endParaRPr>
          </a:p>
          <a:p>
            <a:r>
              <a:rPr lang="nl-NL" sz="2400" dirty="0">
                <a:latin typeface="Verdana" charset="0"/>
              </a:rPr>
              <a:t>De zorgvrager heeft last van acute prostaatproblemen</a:t>
            </a:r>
          </a:p>
          <a:p>
            <a:pPr marL="45720" indent="0">
              <a:buNone/>
            </a:pPr>
            <a:endParaRPr lang="nl-NL" sz="2400" dirty="0">
              <a:latin typeface="Verdana" charset="0"/>
            </a:endParaRPr>
          </a:p>
          <a:p>
            <a:r>
              <a:rPr lang="nl-NL" sz="2400" dirty="0">
                <a:latin typeface="Verdana" charset="0"/>
              </a:rPr>
              <a:t>Het inbrengen van een verblijfskatheter lukt niet</a:t>
            </a:r>
          </a:p>
          <a:p>
            <a:endParaRPr lang="nl-NL" sz="2400" dirty="0">
              <a:latin typeface="Verdana" charset="0"/>
            </a:endParaRPr>
          </a:p>
          <a:p>
            <a:r>
              <a:rPr lang="nl-NL" sz="2400" dirty="0">
                <a:latin typeface="Verdana" charset="0"/>
              </a:rPr>
              <a:t>De zorgvrager heeft langdurig een verblijfskatheter nodig</a:t>
            </a:r>
          </a:p>
          <a:p>
            <a:endParaRPr lang="nl-NL" sz="2400" dirty="0">
              <a:latin typeface="Verdana" charset="0"/>
            </a:endParaRPr>
          </a:p>
          <a:p>
            <a:r>
              <a:rPr lang="nl-NL" sz="2400" dirty="0">
                <a:latin typeface="Verdana" charset="0"/>
              </a:rPr>
              <a:t>Er is sprake van decubituspreventie</a:t>
            </a:r>
          </a:p>
          <a:p>
            <a:endParaRPr lang="nl-NL" dirty="0"/>
          </a:p>
        </p:txBody>
      </p:sp>
      <p:pic>
        <p:nvPicPr>
          <p:cNvPr id="4" name="Afbeelding 3" descr="Screenshot 2014-09-10 11.35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403" y="3738967"/>
            <a:ext cx="3438029" cy="222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0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6743" y="505713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nl-NL" dirty="0"/>
              <a:t>Potentiele complicaties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018454" y="3103887"/>
            <a:ext cx="6400800" cy="347472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  <a:defRPr/>
            </a:pPr>
            <a:r>
              <a:rPr lang="nl-NL" sz="2400" dirty="0"/>
              <a:t>- Blaaskrampen kunnen beperkt worden door de ballon niet te vol te doen (maximaal 5 ml).</a:t>
            </a:r>
          </a:p>
          <a:p>
            <a:pPr marL="45720" indent="0">
              <a:buNone/>
              <a:defRPr/>
            </a:pPr>
            <a:r>
              <a:rPr lang="nl-NL" sz="2400" dirty="0"/>
              <a:t>- Steenaanslag in de katheter treedt vaker op bij latex (rubber) katheters. (Daarom bij langdurig gebruik een siliconen katheter geadviseerd.)</a:t>
            </a:r>
          </a:p>
          <a:p>
            <a:pPr>
              <a:buFontTx/>
              <a:buChar char="-"/>
              <a:defRPr/>
            </a:pPr>
            <a:r>
              <a:rPr lang="nl-NL" sz="2400" dirty="0"/>
              <a:t>Infectie insteekopening; werk aseptisch. </a:t>
            </a:r>
          </a:p>
          <a:p>
            <a:pPr marL="45720" indent="0">
              <a:buNone/>
              <a:defRPr/>
            </a:pPr>
            <a:r>
              <a:rPr lang="nl-NL" sz="2400" dirty="0"/>
              <a:t>- Er kunnen bloedingen optreden door irritatie van de katheter.</a:t>
            </a:r>
          </a:p>
          <a:p>
            <a:pPr marL="45720" indent="0">
              <a:buNone/>
              <a:defRPr/>
            </a:pPr>
            <a:r>
              <a:rPr lang="nl-NL" sz="2400" dirty="0"/>
              <a:t>- Kans op urineweginfecties.</a:t>
            </a:r>
          </a:p>
          <a:p>
            <a:pPr marL="45720" indent="0">
              <a:buNone/>
              <a:defRPr/>
            </a:pPr>
            <a:r>
              <a:rPr lang="nl-NL" sz="2400" dirty="0"/>
              <a:t>- Verstopping katheter. Regelmatig spoelen kan helpen.</a:t>
            </a:r>
          </a:p>
          <a:p>
            <a:endParaRPr lang="nl-NL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0" b="9180"/>
          <a:stretch>
            <a:fillRect/>
          </a:stretch>
        </p:blipFill>
        <p:spPr bwMode="auto">
          <a:xfrm>
            <a:off x="4612865" y="160720"/>
            <a:ext cx="4272734" cy="231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49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0802" y="66983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nl-NL" dirty="0"/>
              <a:t>Voordelen: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870802" y="1621768"/>
            <a:ext cx="6400800" cy="347472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nl-NL" dirty="0"/>
              <a:t>- Beter zicht op katheter; minder hulp nodig</a:t>
            </a:r>
          </a:p>
          <a:p>
            <a:pPr marL="45720" indent="0">
              <a:buNone/>
            </a:pPr>
            <a:r>
              <a:rPr lang="nl-NL" dirty="0"/>
              <a:t>- Vervangen is minder belastend</a:t>
            </a:r>
          </a:p>
          <a:p>
            <a:pPr>
              <a:buFontTx/>
              <a:buChar char="-"/>
            </a:pPr>
            <a:r>
              <a:rPr lang="nl-NL" dirty="0"/>
              <a:t>Zelf weer leren urineren is makkelijker dan bij</a:t>
            </a:r>
          </a:p>
          <a:p>
            <a:pPr marL="45720" indent="0">
              <a:buNone/>
            </a:pPr>
            <a:r>
              <a:rPr lang="nl-NL" dirty="0"/>
              <a:t>  verblijfskatheter</a:t>
            </a:r>
          </a:p>
          <a:p>
            <a:pPr>
              <a:buFontTx/>
              <a:buChar char="-"/>
            </a:pPr>
            <a:r>
              <a:rPr lang="nl-NL" dirty="0"/>
              <a:t>Kans op blaasinfecties kleiner</a:t>
            </a:r>
          </a:p>
          <a:p>
            <a:pPr>
              <a:buFontTx/>
              <a:buChar char="-"/>
            </a:pPr>
            <a:r>
              <a:rPr lang="nl-NL" dirty="0"/>
              <a:t>Op seksueel gebied normaal functioneren</a:t>
            </a:r>
          </a:p>
          <a:p>
            <a:pPr marL="45720" indent="0">
              <a:buNone/>
            </a:pPr>
            <a:r>
              <a:rPr lang="nl-NL" sz="4400" dirty="0"/>
              <a:t>Nadelen:</a:t>
            </a:r>
          </a:p>
          <a:p>
            <a:pPr>
              <a:buFontTx/>
              <a:buChar char="-"/>
            </a:pPr>
            <a:r>
              <a:rPr lang="nl-NL" sz="2400" dirty="0"/>
              <a:t>Kan bloeding optreden bij inbrengen</a:t>
            </a:r>
          </a:p>
          <a:p>
            <a:pPr>
              <a:buFontTx/>
              <a:buChar char="-"/>
            </a:pPr>
            <a:r>
              <a:rPr lang="nl-NL" sz="2400" dirty="0"/>
              <a:t>Verwisselen iedere 4-6 weken</a:t>
            </a:r>
          </a:p>
          <a:p>
            <a:pPr marL="45720" indent="0">
              <a:buNone/>
            </a:pPr>
            <a:endParaRPr lang="nl-NL" sz="4400" dirty="0"/>
          </a:p>
          <a:p>
            <a:pPr marL="45720" indent="0">
              <a:buNone/>
            </a:pP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130524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Nog vragen</a:t>
            </a:r>
            <a:r>
              <a:rPr lang="nl-NL"/>
              <a:t>/ feedback?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725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289" y="79979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err="1"/>
              <a:t>Inhoud</a:t>
            </a:r>
            <a:r>
              <a:rPr lang="en-US" dirty="0"/>
              <a:t> les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31289" y="2179600"/>
            <a:ext cx="6400800" cy="3805563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en-US" sz="1800" u="sng" dirty="0"/>
          </a:p>
          <a:p>
            <a:pPr marL="45720" indent="0">
              <a:buNone/>
            </a:pPr>
            <a:r>
              <a:rPr lang="en-US" sz="1800" dirty="0"/>
              <a:t>- </a:t>
            </a:r>
            <a:r>
              <a:rPr lang="en-US" sz="1800" dirty="0" err="1"/>
              <a:t>Blaaskatheter</a:t>
            </a:r>
            <a:r>
              <a:rPr lang="en-US" sz="1800" dirty="0"/>
              <a:t>, </a:t>
            </a:r>
            <a:r>
              <a:rPr lang="en-US" sz="1800" dirty="0" err="1"/>
              <a:t>korte</a:t>
            </a:r>
            <a:r>
              <a:rPr lang="en-US" sz="1800" dirty="0"/>
              <a:t> </a:t>
            </a:r>
            <a:r>
              <a:rPr lang="en-US" sz="1800" dirty="0" err="1"/>
              <a:t>herhaling</a:t>
            </a:r>
            <a:r>
              <a:rPr lang="en-US" sz="1800" dirty="0"/>
              <a:t>:</a:t>
            </a:r>
          </a:p>
          <a:p>
            <a:r>
              <a:rPr lang="en-US" sz="1400" dirty="0" err="1"/>
              <a:t>Verzorging</a:t>
            </a:r>
            <a:r>
              <a:rPr lang="en-US" sz="1400" dirty="0"/>
              <a:t> </a:t>
            </a:r>
            <a:r>
              <a:rPr lang="en-US" sz="1400" dirty="0" err="1"/>
              <a:t>blaaskatheter</a:t>
            </a:r>
            <a:r>
              <a:rPr lang="en-US" sz="1400" dirty="0"/>
              <a:t> </a:t>
            </a:r>
          </a:p>
          <a:p>
            <a:r>
              <a:rPr lang="en-US" sz="1400" dirty="0" err="1"/>
              <a:t>Observatiepunten</a:t>
            </a:r>
            <a:endParaRPr lang="en-US" sz="1400" dirty="0"/>
          </a:p>
          <a:p>
            <a:pPr marL="45720" indent="0">
              <a:buNone/>
            </a:pPr>
            <a:endParaRPr lang="en-US" sz="1400" dirty="0"/>
          </a:p>
          <a:p>
            <a:pPr marL="45720" indent="0">
              <a:buNone/>
            </a:pPr>
            <a:r>
              <a:rPr lang="en-US" sz="1800" dirty="0"/>
              <a:t>- </a:t>
            </a:r>
            <a:r>
              <a:rPr lang="en-US" sz="1800" dirty="0" err="1"/>
              <a:t>Blaasspoelingen</a:t>
            </a:r>
            <a:r>
              <a:rPr lang="en-US" sz="1800" dirty="0"/>
              <a:t>:</a:t>
            </a:r>
          </a:p>
          <a:p>
            <a:r>
              <a:rPr lang="en-US" sz="1400" dirty="0"/>
              <a:t> </a:t>
            </a:r>
            <a:r>
              <a:rPr lang="en-US" sz="1400" dirty="0" err="1"/>
              <a:t>Indicaties</a:t>
            </a:r>
            <a:r>
              <a:rPr lang="en-US" sz="1400" dirty="0"/>
              <a:t>/contra </a:t>
            </a:r>
            <a:r>
              <a:rPr lang="en-US" sz="1400" dirty="0" err="1"/>
              <a:t>indicaties</a:t>
            </a:r>
            <a:r>
              <a:rPr lang="en-US" sz="1400" dirty="0"/>
              <a:t>/ </a:t>
            </a:r>
            <a:r>
              <a:rPr lang="en-US" sz="1400" dirty="0" err="1"/>
              <a:t>complicaties</a:t>
            </a:r>
            <a:endParaRPr lang="en-US" sz="1400" dirty="0"/>
          </a:p>
          <a:p>
            <a:pPr marL="45720" indent="0">
              <a:buNone/>
            </a:pPr>
            <a:endParaRPr lang="en-US" sz="1400" dirty="0"/>
          </a:p>
          <a:p>
            <a:pPr marL="45720" indent="0">
              <a:buNone/>
            </a:pPr>
            <a:r>
              <a:rPr lang="en-US" sz="1800" dirty="0"/>
              <a:t>- </a:t>
            </a:r>
            <a:r>
              <a:rPr lang="en-US" sz="1800" dirty="0" err="1"/>
              <a:t>Suprapubische</a:t>
            </a:r>
            <a:r>
              <a:rPr lang="en-US" sz="1800" dirty="0"/>
              <a:t> </a:t>
            </a:r>
            <a:r>
              <a:rPr lang="en-US" sz="1800" dirty="0" err="1"/>
              <a:t>katheter</a:t>
            </a:r>
            <a:r>
              <a:rPr lang="en-US" sz="1800" dirty="0"/>
              <a:t>:</a:t>
            </a:r>
          </a:p>
          <a:p>
            <a:r>
              <a:rPr lang="en-US" sz="1400" dirty="0" err="1"/>
              <a:t>Indicaties</a:t>
            </a:r>
            <a:r>
              <a:rPr lang="en-US" sz="1400" dirty="0"/>
              <a:t> / contra </a:t>
            </a:r>
            <a:r>
              <a:rPr lang="en-US" sz="1400" dirty="0" err="1"/>
              <a:t>indicaties</a:t>
            </a:r>
            <a:r>
              <a:rPr lang="en-US" sz="1400" dirty="0"/>
              <a:t> /</a:t>
            </a:r>
            <a:r>
              <a:rPr lang="en-US" sz="1400" dirty="0" err="1"/>
              <a:t>complicaties</a:t>
            </a:r>
            <a:endParaRPr lang="en-US" sz="1400" dirty="0"/>
          </a:p>
          <a:p>
            <a:pPr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r>
              <a:rPr lang="en-US" sz="1700" dirty="0" err="1"/>
              <a:t>Opdracht</a:t>
            </a:r>
            <a:r>
              <a:rPr lang="en-US" sz="1700" dirty="0"/>
              <a:t> </a:t>
            </a:r>
            <a:r>
              <a:rPr lang="en-US" sz="1700" dirty="0" err="1"/>
              <a:t>maken</a:t>
            </a:r>
            <a:endParaRPr lang="en-US" sz="1700" dirty="0"/>
          </a:p>
          <a:p>
            <a:pPr marL="45720" indent="0">
              <a:buNone/>
            </a:pPr>
            <a:endParaRPr lang="en-US" sz="1800" dirty="0"/>
          </a:p>
        </p:txBody>
      </p:sp>
      <p:pic>
        <p:nvPicPr>
          <p:cNvPr id="4" name="Afbeelding 3" descr="To-Do-List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45" y="537249"/>
            <a:ext cx="2709779" cy="270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51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reenshot 2014-09-10 11.09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895" y="2520565"/>
            <a:ext cx="3629247" cy="3513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872" y="601799"/>
            <a:ext cx="6512511" cy="1462527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/>
              <a:t>Even </a:t>
            </a:r>
            <a:r>
              <a:rPr lang="en-US" dirty="0" err="1"/>
              <a:t>herhalen</a:t>
            </a:r>
            <a:r>
              <a:rPr lang="en-US" dirty="0"/>
              <a:t>; </a:t>
            </a:r>
            <a:br>
              <a:rPr lang="en-US" dirty="0"/>
            </a:br>
            <a:r>
              <a:rPr lang="en-US" sz="3600" dirty="0" err="1">
                <a:hlinkClick r:id="rId3"/>
              </a:rPr>
              <a:t>Werking</a:t>
            </a:r>
            <a:r>
              <a:rPr lang="en-US" sz="3600" dirty="0">
                <a:hlinkClick r:id="rId3"/>
              </a:rPr>
              <a:t> </a:t>
            </a:r>
            <a:r>
              <a:rPr lang="en-US" sz="3600" dirty="0" err="1">
                <a:hlinkClick r:id="rId3"/>
              </a:rPr>
              <a:t>nieren</a:t>
            </a:r>
            <a:r>
              <a:rPr lang="en-US" sz="3600" dirty="0">
                <a:hlinkClick r:id="rId3"/>
              </a:rPr>
              <a:t> </a:t>
            </a:r>
            <a:br>
              <a:rPr lang="en-US" dirty="0"/>
            </a:br>
            <a:r>
              <a:rPr lang="en-US" sz="3600" dirty="0"/>
              <a:t>De </a:t>
            </a:r>
            <a:r>
              <a:rPr lang="en-US" sz="3600" dirty="0" err="1"/>
              <a:t>indicaties</a:t>
            </a:r>
            <a:r>
              <a:rPr lang="en-US" sz="36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97872" y="2637673"/>
            <a:ext cx="6400800" cy="34747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000" dirty="0"/>
              <a:t>Urineretentie/ incontinentie</a:t>
            </a:r>
          </a:p>
          <a:p>
            <a:pPr>
              <a:lnSpc>
                <a:spcPct val="90000"/>
              </a:lnSpc>
            </a:pPr>
            <a:r>
              <a:rPr lang="nl-NL" sz="2000" dirty="0"/>
              <a:t>Medicatie</a:t>
            </a:r>
          </a:p>
          <a:p>
            <a:pPr>
              <a:lnSpc>
                <a:spcPct val="90000"/>
              </a:lnSpc>
            </a:pPr>
            <a:r>
              <a:rPr lang="nl-NL" sz="2000" dirty="0"/>
              <a:t>Bepalen residu</a:t>
            </a:r>
          </a:p>
          <a:p>
            <a:pPr>
              <a:lnSpc>
                <a:spcPct val="90000"/>
              </a:lnSpc>
            </a:pPr>
            <a:r>
              <a:rPr lang="nl-NL" sz="2000" dirty="0"/>
              <a:t>Spoelen van de blaas</a:t>
            </a:r>
          </a:p>
          <a:p>
            <a:pPr>
              <a:lnSpc>
                <a:spcPct val="90000"/>
              </a:lnSpc>
            </a:pPr>
            <a:r>
              <a:rPr lang="nl-NL" sz="2000" dirty="0"/>
              <a:t>Voorkomen van </a:t>
            </a:r>
            <a:r>
              <a:rPr lang="nl-NL" sz="2000" dirty="0" err="1"/>
              <a:t>decubites</a:t>
            </a:r>
            <a:endParaRPr lang="nl-NL" sz="2000" dirty="0"/>
          </a:p>
          <a:p>
            <a:pPr>
              <a:lnSpc>
                <a:spcPct val="90000"/>
              </a:lnSpc>
            </a:pPr>
            <a:r>
              <a:rPr lang="nl-NL" sz="2000" dirty="0"/>
              <a:t>Bacteriologisch onderzoek</a:t>
            </a:r>
          </a:p>
          <a:p>
            <a:pPr>
              <a:lnSpc>
                <a:spcPct val="90000"/>
              </a:lnSpc>
            </a:pPr>
            <a:r>
              <a:rPr lang="nl-NL" sz="2000" dirty="0"/>
              <a:t>Ernstige aandoeningen; neurologische aandoeningen</a:t>
            </a:r>
          </a:p>
          <a:p>
            <a:pPr marL="365760" lvl="1" indent="0">
              <a:lnSpc>
                <a:spcPct val="90000"/>
              </a:lnSpc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35544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763" y="825597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4000" dirty="0" err="1"/>
              <a:t>Opdracht</a:t>
            </a:r>
            <a:r>
              <a:rPr lang="en-US" sz="4000" dirty="0"/>
              <a:t> (10 </a:t>
            </a:r>
            <a:r>
              <a:rPr lang="en-US" sz="4000" dirty="0" err="1"/>
              <a:t>minuten</a:t>
            </a:r>
            <a:r>
              <a:rPr lang="en-US" sz="4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4763" y="2227432"/>
            <a:ext cx="6400800" cy="347472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en-US" dirty="0" err="1"/>
              <a:t>Groep</a:t>
            </a:r>
            <a:r>
              <a:rPr lang="en-US" dirty="0"/>
              <a:t> 1: </a:t>
            </a:r>
          </a:p>
          <a:p>
            <a:pPr marL="45720" indent="0">
              <a:buNone/>
            </a:pPr>
            <a:r>
              <a:rPr lang="en-US" dirty="0" err="1"/>
              <a:t>Noteer</a:t>
            </a:r>
            <a:r>
              <a:rPr lang="en-US" dirty="0"/>
              <a:t> de </a:t>
            </a:r>
            <a:r>
              <a:rPr lang="en-US" dirty="0" err="1"/>
              <a:t>punten</a:t>
            </a:r>
            <a:r>
              <a:rPr lang="en-US" dirty="0"/>
              <a:t> die van </a:t>
            </a:r>
            <a:r>
              <a:rPr lang="en-US" dirty="0" err="1"/>
              <a:t>belang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de </a:t>
            </a:r>
            <a:r>
              <a:rPr lang="en-US" dirty="0" err="1"/>
              <a:t>verzorging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blaaskatheter</a:t>
            </a:r>
            <a:r>
              <a:rPr lang="en-US" dirty="0"/>
              <a:t> en </a:t>
            </a:r>
            <a:r>
              <a:rPr lang="en-US" dirty="0" err="1"/>
              <a:t>presenteer</a:t>
            </a:r>
            <a:r>
              <a:rPr lang="en-US" dirty="0"/>
              <a:t> </a:t>
            </a:r>
            <a:r>
              <a:rPr lang="en-US" dirty="0" err="1"/>
              <a:t>deze</a:t>
            </a:r>
            <a:br>
              <a:rPr lang="en-US" dirty="0"/>
            </a:br>
            <a:endParaRPr lang="en-US" dirty="0"/>
          </a:p>
          <a:p>
            <a:pPr marL="45720" indent="0">
              <a:buNone/>
            </a:pPr>
            <a:r>
              <a:rPr lang="en-US" dirty="0" err="1"/>
              <a:t>Groep</a:t>
            </a:r>
            <a:r>
              <a:rPr lang="en-US" dirty="0"/>
              <a:t> 2:</a:t>
            </a:r>
          </a:p>
          <a:p>
            <a:pPr marL="45720" indent="0">
              <a:buNone/>
            </a:pPr>
            <a:r>
              <a:rPr lang="en-US" dirty="0" err="1"/>
              <a:t>Noteer</a:t>
            </a:r>
            <a:r>
              <a:rPr lang="en-US" dirty="0"/>
              <a:t> de </a:t>
            </a:r>
            <a:r>
              <a:rPr lang="en-US" dirty="0" err="1"/>
              <a:t>belangrijke</a:t>
            </a:r>
            <a:r>
              <a:rPr lang="en-US" dirty="0"/>
              <a:t> </a:t>
            </a:r>
            <a:r>
              <a:rPr lang="en-US" dirty="0" err="1"/>
              <a:t>observatiepunten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de </a:t>
            </a:r>
            <a:r>
              <a:rPr lang="en-US" dirty="0" err="1"/>
              <a:t>aanwezigheid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blaaskatheter</a:t>
            </a:r>
            <a:r>
              <a:rPr lang="en-US" dirty="0"/>
              <a:t> en </a:t>
            </a:r>
            <a:r>
              <a:rPr lang="en-US" dirty="0" err="1"/>
              <a:t>presenteer</a:t>
            </a:r>
            <a:r>
              <a:rPr lang="en-US" dirty="0"/>
              <a:t> </a:t>
            </a:r>
            <a:r>
              <a:rPr lang="en-US" dirty="0" err="1"/>
              <a:t>deze</a:t>
            </a:r>
            <a:br>
              <a:rPr lang="en-US" dirty="0"/>
            </a:br>
            <a:br>
              <a:rPr lang="en-US" dirty="0"/>
            </a:br>
            <a:endParaRPr lang="nl-NL" altLang="nl-NL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62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1289" y="63389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nl-NL" dirty="0"/>
              <a:t>Blaasspoelen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863564" y="1813477"/>
            <a:ext cx="6400800" cy="3474720"/>
          </a:xfrm>
        </p:spPr>
        <p:txBody>
          <a:bodyPr/>
          <a:lstStyle/>
          <a:p>
            <a:pPr marL="45720" lvl="0" indent="0">
              <a:buNone/>
            </a:pPr>
            <a:r>
              <a:rPr lang="nl-NL" sz="2400" dirty="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rPr>
              <a:t>Via de verblijfskatheter wordt een vooraf verwarmde spoelvloeistof in de blaas gebracht, voor een bepaalde tijd</a:t>
            </a:r>
          </a:p>
          <a:p>
            <a:pPr marL="45720" lvl="0" indent="0">
              <a:buNone/>
            </a:pPr>
            <a:r>
              <a:rPr lang="nl-NL" sz="2400" dirty="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rPr>
              <a:t>(variërend van enkele minuten tot een half uur of een uur)</a:t>
            </a:r>
          </a:p>
          <a:p>
            <a:pPr marL="45720" lvl="0" indent="0">
              <a:buNone/>
            </a:pPr>
            <a:endParaRPr lang="nl-NL" sz="2400" dirty="0">
              <a:solidFill>
                <a:schemeClr val="tx1"/>
              </a:solidFill>
              <a:latin typeface="Verdana" charset="0"/>
              <a:ea typeface="ＭＳ Ｐゴシック" charset="0"/>
              <a:cs typeface="Arial" charset="0"/>
            </a:endParaRPr>
          </a:p>
          <a:p>
            <a:pPr marL="45720" indent="0">
              <a:buNone/>
            </a:pPr>
            <a:endParaRPr lang="nl-NL" dirty="0"/>
          </a:p>
        </p:txBody>
      </p:sp>
      <p:pic>
        <p:nvPicPr>
          <p:cNvPr id="4" name="Afbeelding 3" descr="Screenshot 2014-09-10 11.56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89" y="3606478"/>
            <a:ext cx="3530466" cy="281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2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1289" y="55002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nl-NL" dirty="0"/>
              <a:t>Doel blaasspoelen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031289" y="1857816"/>
            <a:ext cx="6400800" cy="3929324"/>
          </a:xfrm>
        </p:spPr>
        <p:txBody>
          <a:bodyPr>
            <a:noAutofit/>
          </a:bodyPr>
          <a:lstStyle/>
          <a:p>
            <a:pPr marL="0" indent="0">
              <a:buFont typeface="Wingdings" charset="0"/>
              <a:buNone/>
            </a:pPr>
            <a:r>
              <a:rPr lang="nl-NL" sz="1800" dirty="0">
                <a:latin typeface="Verdana" charset="0"/>
              </a:rPr>
              <a:t>Als preventieve maatregel:</a:t>
            </a:r>
          </a:p>
          <a:p>
            <a:pPr lvl="1"/>
            <a:r>
              <a:rPr lang="nl-NL" sz="1800" dirty="0">
                <a:latin typeface="Verdana" charset="0"/>
              </a:rPr>
              <a:t>ter voorkoming van verstopping (blaassteenvorming) van de katheter;</a:t>
            </a:r>
          </a:p>
          <a:p>
            <a:pPr lvl="1"/>
            <a:r>
              <a:rPr lang="nl-NL" sz="1800" dirty="0">
                <a:latin typeface="Verdana" charset="0"/>
              </a:rPr>
              <a:t>ter voorkoming van een urineweginfectie door achterblijvende bacteriën;</a:t>
            </a:r>
          </a:p>
          <a:p>
            <a:pPr lvl="1"/>
            <a:r>
              <a:rPr lang="nl-NL" sz="1800" dirty="0">
                <a:latin typeface="Verdana" charset="0"/>
              </a:rPr>
              <a:t>voor het verwijderen van bloed/stolsels en sediment in de katheter.</a:t>
            </a:r>
          </a:p>
          <a:p>
            <a:pPr lvl="1"/>
            <a:endParaRPr lang="nl-NL" sz="1800" dirty="0">
              <a:latin typeface="Verdana" charset="0"/>
            </a:endParaRPr>
          </a:p>
          <a:p>
            <a:pPr marL="0" indent="0">
              <a:buNone/>
            </a:pPr>
            <a:r>
              <a:rPr lang="nl-NL" sz="1800" dirty="0">
                <a:latin typeface="Verdana" charset="0"/>
              </a:rPr>
              <a:t>- Reiniging blaas voor en na een ok aan de blaas       </a:t>
            </a:r>
          </a:p>
          <a:p>
            <a:pPr marL="0" indent="0">
              <a:buNone/>
            </a:pPr>
            <a:r>
              <a:rPr lang="nl-NL" sz="1800" dirty="0">
                <a:latin typeface="Verdana" charset="0"/>
              </a:rPr>
              <a:t>  of prostaat (pre- of postoperatieve zorg)</a:t>
            </a:r>
          </a:p>
          <a:p>
            <a:pPr marL="0" indent="0">
              <a:buNone/>
            </a:pPr>
            <a:r>
              <a:rPr lang="nl-NL" sz="1800" dirty="0">
                <a:latin typeface="Verdana" charset="0"/>
              </a:rPr>
              <a:t>- Controle capaciteit van blaas i.o.v. arts</a:t>
            </a:r>
          </a:p>
          <a:p>
            <a:pPr marL="45720" indent="0">
              <a:buNone/>
            </a:pPr>
            <a:r>
              <a:rPr lang="nl-NL" sz="1800" dirty="0"/>
              <a:t>- Medicatie behandeling </a:t>
            </a:r>
            <a:r>
              <a:rPr lang="nl-NL" sz="1800" dirty="0">
                <a:latin typeface="Verdana" charset="0"/>
              </a:rPr>
              <a:t>cystitis (blaasontsteking)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414787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64" y="354279"/>
            <a:ext cx="5229594" cy="302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745" y="309323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manieren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326456" y="3383280"/>
            <a:ext cx="6400800" cy="3474720"/>
          </a:xfrm>
        </p:spPr>
        <p:txBody>
          <a:bodyPr>
            <a:normAutofit/>
          </a:bodyPr>
          <a:lstStyle/>
          <a:p>
            <a:pPr marL="469900" lvl="0" indent="-469900" eaLnBrk="0" fontAlgn="base" hangingPunct="0"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Char char="o"/>
            </a:pPr>
            <a:endParaRPr lang="nl-NL" sz="2000" kern="0" dirty="0">
              <a:solidFill>
                <a:srgbClr val="000000"/>
              </a:solidFill>
              <a:latin typeface="Verdana"/>
            </a:endParaRPr>
          </a:p>
          <a:p>
            <a:pPr marL="469900" indent="-469900" eaLnBrk="0" fontAlgn="base" hangingPunct="0"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Char char="o"/>
            </a:pPr>
            <a:r>
              <a:rPr lang="nl-NL" sz="2000" kern="0" dirty="0">
                <a:solidFill>
                  <a:srgbClr val="000000"/>
                </a:solidFill>
                <a:latin typeface="Verdana"/>
              </a:rPr>
              <a:t>Gesloten gebeurt via een verblijfskatheter met drielumensysteem</a:t>
            </a:r>
          </a:p>
          <a:p>
            <a:pPr marL="469900" lvl="0" indent="-469900" eaLnBrk="0" fontAlgn="base" hangingPunct="0"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Char char="o"/>
            </a:pPr>
            <a:r>
              <a:rPr lang="nl-NL" sz="2000" kern="0" dirty="0">
                <a:solidFill>
                  <a:srgbClr val="000000"/>
                </a:solidFill>
                <a:latin typeface="Verdana"/>
              </a:rPr>
              <a:t>Open gebeurt met een kant- en klaar systeem, de </a:t>
            </a:r>
            <a:r>
              <a:rPr lang="nl-NL" sz="2000" kern="0" dirty="0" err="1">
                <a:solidFill>
                  <a:srgbClr val="000000"/>
                </a:solidFill>
                <a:latin typeface="Verdana"/>
              </a:rPr>
              <a:t>urotainer</a:t>
            </a:r>
            <a:r>
              <a:rPr lang="nl-NL" sz="2000" kern="0" dirty="0">
                <a:solidFill>
                  <a:srgbClr val="000000"/>
                </a:solidFill>
                <a:latin typeface="Verdana"/>
              </a:rPr>
              <a:t>. Dit systeem bestaat uit een PVC zakje met 50 ml of 100 ml vloeistof</a:t>
            </a:r>
          </a:p>
          <a:p>
            <a:pPr marL="469900" lvl="0" indent="-469900" eaLnBrk="0" fontAlgn="base" hangingPunct="0"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Char char="o"/>
            </a:pPr>
            <a:endParaRPr lang="nl-NL" sz="2000" kern="0" dirty="0">
              <a:solidFill>
                <a:srgbClr val="000000"/>
              </a:solidFill>
              <a:latin typeface="Verdana"/>
            </a:endParaRPr>
          </a:p>
          <a:p>
            <a:r>
              <a:rPr lang="en-US" dirty="0" err="1"/>
              <a:t>Actief</a:t>
            </a:r>
            <a:r>
              <a:rPr lang="en-US" dirty="0"/>
              <a:t>  en </a:t>
            </a:r>
            <a:r>
              <a:rPr lang="en-US" dirty="0" err="1"/>
              <a:t>passief</a:t>
            </a:r>
            <a:r>
              <a:rPr lang="en-US" dirty="0"/>
              <a:t> </a:t>
            </a:r>
            <a:r>
              <a:rPr lang="en-US" dirty="0" err="1"/>
              <a:t>blaasspoelen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0197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3466" y="442184"/>
            <a:ext cx="7624789" cy="2148615"/>
          </a:xfrm>
        </p:spPr>
        <p:txBody>
          <a:bodyPr/>
          <a:lstStyle/>
          <a:p>
            <a:pPr marL="0" indent="0" algn="l">
              <a:buNone/>
            </a:pPr>
            <a:r>
              <a:rPr lang="nl-NL" dirty="0"/>
              <a:t>Contra indicatie en potentiele complicaties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23466" y="2390992"/>
            <a:ext cx="6400800" cy="347472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nl-NL" dirty="0">
                <a:latin typeface="Verdana" charset="0"/>
              </a:rPr>
              <a:t>NIET: Wanneer er veel bloed in de op de katheter aangesloten urineopvangzak zit (dan eerst arts informeren)</a:t>
            </a:r>
          </a:p>
          <a:p>
            <a:pPr marL="45720" indent="0">
              <a:buNone/>
            </a:pPr>
            <a:endParaRPr lang="en-US" dirty="0">
              <a:latin typeface="Verdana" charset="0"/>
            </a:endParaRPr>
          </a:p>
          <a:p>
            <a:pPr marL="45720" indent="0">
              <a:buNone/>
            </a:pPr>
            <a:r>
              <a:rPr lang="en-US" dirty="0" err="1">
                <a:latin typeface="Verdana" charset="0"/>
              </a:rPr>
              <a:t>Complicaties</a:t>
            </a:r>
            <a:r>
              <a:rPr lang="en-US" dirty="0">
                <a:latin typeface="Verdana" charset="0"/>
              </a:rPr>
              <a:t>: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Verdana" charset="0"/>
              </a:rPr>
              <a:t>Aandrang tot urineren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Verdana" charset="0"/>
              </a:rPr>
              <a:t>Pijn in de blaas of nieren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Verdana" charset="0"/>
              </a:rPr>
              <a:t>Blaaskrampen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  <a:latin typeface="Verdana" charset="0"/>
              </a:rPr>
              <a:t>Bloedverlies</a:t>
            </a:r>
          </a:p>
          <a:p>
            <a:pPr marL="45720" indent="0">
              <a:buNone/>
            </a:pPr>
            <a:endParaRPr lang="nl-NL" dirty="0">
              <a:latin typeface="Verdana" charset="0"/>
            </a:endParaRPr>
          </a:p>
          <a:p>
            <a:pPr marL="45720" indent="0">
              <a:buNone/>
            </a:pPr>
            <a:endParaRPr lang="nl-NL" dirty="0">
              <a:latin typeface="Verdana" charset="0"/>
            </a:endParaRPr>
          </a:p>
          <a:p>
            <a:pPr marL="4572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174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0704" y="40624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nl-NL" dirty="0"/>
              <a:t>Werkwijze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042415" y="1561861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nl-NL" dirty="0"/>
              <a:t>Open en gesloten systeem</a:t>
            </a:r>
          </a:p>
        </p:txBody>
      </p:sp>
      <p:pic>
        <p:nvPicPr>
          <p:cNvPr id="4" name="Afbeelding 3" descr="Screenshot 2014-09-10 11.55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51" y="1277902"/>
            <a:ext cx="2726473" cy="2172978"/>
          </a:xfrm>
          <a:prstGeom prst="rect">
            <a:avLst/>
          </a:prstGeom>
        </p:spPr>
      </p:pic>
      <p:pic>
        <p:nvPicPr>
          <p:cNvPr id="5" name="Afbeelding 4" descr="Screenshot 2014-09-10 11.56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5" y="3535970"/>
            <a:ext cx="2926795" cy="233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341</TotalTime>
  <Words>566</Words>
  <Application>Microsoft Office PowerPoint</Application>
  <PresentationFormat>Diavoorstelling (4:3)</PresentationFormat>
  <Paragraphs>108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Georgia</vt:lpstr>
      <vt:lpstr>Trebuchet MS</vt:lpstr>
      <vt:lpstr>Verdana</vt:lpstr>
      <vt:lpstr>Wingdings</vt:lpstr>
      <vt:lpstr>Slipstream</vt:lpstr>
      <vt:lpstr>PowerPoint-presentatie</vt:lpstr>
      <vt:lpstr>Inhoud les 2</vt:lpstr>
      <vt:lpstr>Even herhalen;  Werking nieren  De indicaties:</vt:lpstr>
      <vt:lpstr>Opdracht (10 minuten)</vt:lpstr>
      <vt:lpstr>Blaasspoelen</vt:lpstr>
      <vt:lpstr>Doel blaasspoelen</vt:lpstr>
      <vt:lpstr>Verschillende manieren</vt:lpstr>
      <vt:lpstr>Contra indicatie en potentiele complicaties</vt:lpstr>
      <vt:lpstr>Werkwijze</vt:lpstr>
      <vt:lpstr>Aandachtspunten verzorgende</vt:lpstr>
      <vt:lpstr>PowerPoint-presentatie</vt:lpstr>
      <vt:lpstr>Suprapubische katheter</vt:lpstr>
      <vt:lpstr>Indicaties suprapubische katheter</vt:lpstr>
      <vt:lpstr>Potentiele complicaties</vt:lpstr>
      <vt:lpstr>Voordelen: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VZK13a</dc:title>
  <dc:creator>Frank Rozenberg</dc:creator>
  <cp:lastModifiedBy>Henrieke Groenewold</cp:lastModifiedBy>
  <cp:revision>25</cp:revision>
  <dcterms:created xsi:type="dcterms:W3CDTF">2014-09-09T17:39:59Z</dcterms:created>
  <dcterms:modified xsi:type="dcterms:W3CDTF">2016-09-13T09:48:07Z</dcterms:modified>
</cp:coreProperties>
</file>